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5"/>
  </p:handoutMasterIdLst>
  <p:sldIdLst>
    <p:sldId id="349" r:id="rId2"/>
    <p:sldId id="351" r:id="rId3"/>
    <p:sldId id="352" r:id="rId4"/>
  </p:sldIdLst>
  <p:sldSz cx="12192000" cy="6858000"/>
  <p:notesSz cx="6858000" cy="9144000"/>
  <p:embeddedFontLst>
    <p:embeddedFont>
      <p:font typeface="Roboto Light" charset="0"/>
      <p:regular r:id="rId6"/>
      <p:italic r:id="rId7"/>
    </p:embeddedFont>
    <p:embeddedFont>
      <p:font typeface="Calibri" pitchFamily="34" charset="0"/>
      <p:regular r:id="rId8"/>
      <p:bold r:id="rId9"/>
      <p:italic r:id="rId10"/>
      <p:boldItalic r:id="rId11"/>
    </p:embeddedFont>
    <p:embeddedFont>
      <p:font typeface="Open Sans Light" charset="0"/>
      <p:regular r:id="rId12"/>
    </p:embeddedFont>
    <p:embeddedFont>
      <p:font typeface="Roboto Thin" charset="0"/>
      <p:regular r:id="rId13"/>
      <p:italic r:id="rId14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 Th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 Th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 Th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 Th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 Th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Roboto Th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Roboto Th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Roboto Th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Roboto Th" pitchFamily="2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2583"/>
    <a:srgbClr val="FDB827"/>
    <a:srgbClr val="FFD9B9"/>
    <a:srgbClr val="C5E1E7"/>
    <a:srgbClr val="262626"/>
    <a:srgbClr val="A6A6A6"/>
    <a:srgbClr val="FFFFFF"/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534" autoAdjust="0"/>
    <p:restoredTop sz="96433" autoAdjust="0"/>
  </p:normalViewPr>
  <p:slideViewPr>
    <p:cSldViewPr snapToGrid="0">
      <p:cViewPr varScale="1">
        <p:scale>
          <a:sx n="92" d="100"/>
          <a:sy n="92" d="100"/>
        </p:scale>
        <p:origin x="-14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192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EE23E6E-DB6E-4AA3-8089-F2F0816455CB}" type="datetimeFigureOut">
              <a:rPr lang="en-US"/>
              <a:pPr>
                <a:defRPr/>
              </a:pPr>
              <a:t>7/25/2016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9322F044-6287-4EAE-B3E3-D755991B7FB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32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314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C6F6D621-5308-4AC5-86B8-C32E65A748FE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8591549" y="1855027"/>
            <a:ext cx="2416550" cy="144844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183343" y="1860186"/>
            <a:ext cx="2415428" cy="229885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592110" y="3360384"/>
            <a:ext cx="2415428" cy="229885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182222" y="4210786"/>
            <a:ext cx="2416550" cy="144844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651438" y="1860186"/>
            <a:ext cx="2417670" cy="170297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9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3651438" y="3613728"/>
            <a:ext cx="2417669" cy="2045508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6120654" y="1858910"/>
            <a:ext cx="2417669" cy="2045508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120653" y="3953089"/>
            <a:ext cx="2417670" cy="170297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629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7AE62C14-2AC5-4435-BE56-631F96BF9296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5343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157767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 dirty="0">
                <a:solidFill>
                  <a:srgbClr val="7F7F7F"/>
                </a:solidFill>
                <a:cs typeface="Open Sans Light" panose="020B0306030504020204" pitchFamily="34" charset="0"/>
              </a:rPr>
              <a:t>Justin Wang and Sachal Dhillon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7C980717-C23C-477A-9E0E-3FDCE7688E44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1973105"/>
            <a:ext cx="12192000" cy="308778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24526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Box 7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FA8F6FEF-62E4-4D7E-80B1-B8311A7BA626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34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908175"/>
            <a:ext cx="12192000" cy="49498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3390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B404FF66-7855-455E-B00F-7917EA069B16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036527" y="1950181"/>
            <a:ext cx="2160575" cy="2160573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94898" y="1950181"/>
            <a:ext cx="2160575" cy="2160573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675440" y="1950181"/>
            <a:ext cx="2160575" cy="2160573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355982" y="1950181"/>
            <a:ext cx="2160575" cy="2160573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25876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D3E7EEE5-965D-48B3-8ABF-661688A0E2BD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711451" y="1925905"/>
            <a:ext cx="2628900" cy="1691236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38200" y="1925905"/>
            <a:ext cx="2628900" cy="1691236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67100" y="1925905"/>
            <a:ext cx="2628900" cy="1691236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82551" y="1925905"/>
            <a:ext cx="2628900" cy="1691236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70518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7"/>
          <p:cNvSpPr txBox="1">
            <a:spLocks noChangeArrowheads="1"/>
          </p:cNvSpPr>
          <p:nvPr userDrawn="1"/>
        </p:nvSpPr>
        <p:spPr bwMode="auto">
          <a:xfrm>
            <a:off x="838200" y="6473825"/>
            <a:ext cx="13837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 dirty="0">
                <a:solidFill>
                  <a:srgbClr val="7F7F7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Justin Wang and Ethan</a:t>
            </a:r>
            <a:r>
              <a:rPr lang="en-US" altLang="en-US" sz="800" baseline="0" dirty="0">
                <a:solidFill>
                  <a:srgbClr val="7F7F7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 Ho</a:t>
            </a:r>
            <a:endParaRPr lang="en-US" altLang="en-US" sz="800" dirty="0">
              <a:solidFill>
                <a:srgbClr val="7F7F7F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AEBFFB9E-38A2-4E59-B048-C491E5B0955F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1973105"/>
            <a:ext cx="12192000" cy="308778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3501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8127998" y="0"/>
            <a:ext cx="4063999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63999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063999" y="0"/>
            <a:ext cx="4063999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60598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9143999" y="0"/>
            <a:ext cx="3047999" cy="6858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7999" cy="6858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7999" cy="6858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3047999" cy="6858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7658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720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27166" y="818606"/>
            <a:ext cx="2354355" cy="235131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0825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345113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8385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483927" y="1"/>
            <a:ext cx="5708073" cy="6858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0093CA9A-3ED9-4F0B-BE52-3CEC26933E23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438399" y="0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4876797" y="0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7315196" y="0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753591" y="0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15"/>
          </p:nvPr>
        </p:nvSpPr>
        <p:spPr>
          <a:xfrm>
            <a:off x="0" y="1714499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27"/>
          <p:cNvSpPr>
            <a:spLocks noGrp="1"/>
          </p:cNvSpPr>
          <p:nvPr>
            <p:ph type="pic" sz="quarter" idx="16"/>
          </p:nvPr>
        </p:nvSpPr>
        <p:spPr>
          <a:xfrm>
            <a:off x="2438399" y="1714499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27"/>
          <p:cNvSpPr>
            <a:spLocks noGrp="1"/>
          </p:cNvSpPr>
          <p:nvPr>
            <p:ph type="pic" sz="quarter" idx="17"/>
          </p:nvPr>
        </p:nvSpPr>
        <p:spPr>
          <a:xfrm>
            <a:off x="4876797" y="1714499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27"/>
          <p:cNvSpPr>
            <a:spLocks noGrp="1"/>
          </p:cNvSpPr>
          <p:nvPr>
            <p:ph type="pic" sz="quarter" idx="18"/>
          </p:nvPr>
        </p:nvSpPr>
        <p:spPr>
          <a:xfrm>
            <a:off x="7315196" y="1714499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27"/>
          <p:cNvSpPr>
            <a:spLocks noGrp="1"/>
          </p:cNvSpPr>
          <p:nvPr>
            <p:ph type="pic" sz="quarter" idx="19"/>
          </p:nvPr>
        </p:nvSpPr>
        <p:spPr>
          <a:xfrm>
            <a:off x="9753591" y="1714499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259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960418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824303" y="563951"/>
            <a:ext cx="2543393" cy="2543392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2431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641273" y="639552"/>
            <a:ext cx="2909456" cy="2909455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10511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5035E913-D066-45EE-B419-9F1D8AA8195E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872692" y="1901628"/>
            <a:ext cx="2481109" cy="364141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8200" y="1901628"/>
            <a:ext cx="2481109" cy="364141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16365" y="1901628"/>
            <a:ext cx="2481109" cy="364141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94528" y="1901628"/>
            <a:ext cx="2481109" cy="364141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0334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B2ED52D-E8A7-4602-8D4D-43FA41247842}" type="datetimeFigureOut">
              <a:rPr lang="en-US"/>
              <a:pPr>
                <a:defRPr/>
              </a:pPr>
              <a:t>7/25/2016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07C54C2-A4BF-4030-8647-E9F28E38489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</p:sldLayoutIdLst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9pPr>
    </p:titleStyle>
    <p:bodyStyle>
      <a:lvl1pPr algn="ctr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"/>
            <a:ext cx="12193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1885747" y="1622"/>
            <a:ext cx="10306253" cy="685475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48985" y="-3244"/>
            <a:ext cx="1930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43857" y="942109"/>
            <a:ext cx="1925272" cy="501658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8606" y="1067129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Purpose and Strategy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07382" y="956958"/>
            <a:ext cx="45719" cy="501658"/>
          </a:xfrm>
          <a:prstGeom prst="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77872" y="1560727"/>
            <a:ext cx="1476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Image Segmentation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3371" y="286389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</a:rPr>
              <a:t>Lung</a:t>
            </a:r>
            <a:r>
              <a:rPr lang="en-US" b="1" dirty="0" err="1" smtClean="0">
                <a:solidFill>
                  <a:srgbClr val="FDB827"/>
                </a:solidFill>
                <a:latin typeface="Roboto Thin" pitchFamily="2" charset="0"/>
                <a:ea typeface="Roboto Thin" pitchFamily="2" charset="0"/>
              </a:rPr>
              <a:t>Map</a:t>
            </a:r>
            <a:endParaRPr lang="en-US" b="1" dirty="0">
              <a:solidFill>
                <a:srgbClr val="FDB827"/>
              </a:solidFill>
              <a:latin typeface="Roboto Thin" pitchFamily="2" charset="0"/>
              <a:ea typeface="Roboto Thin" pitchFamily="2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606056" y="655721"/>
            <a:ext cx="563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3483063" y="252468"/>
            <a:ext cx="7165416" cy="919934"/>
            <a:chOff x="4220502" y="2311823"/>
            <a:chExt cx="7165416" cy="919934"/>
          </a:xfrm>
        </p:grpSpPr>
        <p:sp>
          <p:nvSpPr>
            <p:cNvPr id="65" name="TextBox 64"/>
            <p:cNvSpPr txBox="1"/>
            <p:nvPr/>
          </p:nvSpPr>
          <p:spPr>
            <a:xfrm>
              <a:off x="4957271" y="2311823"/>
              <a:ext cx="56380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Introduction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 </a:t>
              </a:r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| 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Purpose and Strategy</a:t>
              </a:r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220502" y="2800870"/>
              <a:ext cx="716541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23" name="TextBox 35"/>
          <p:cNvSpPr txBox="1"/>
          <p:nvPr/>
        </p:nvSpPr>
        <p:spPr>
          <a:xfrm>
            <a:off x="164218" y="2032862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Results and Future Steps</a:t>
            </a:r>
          </a:p>
          <a:p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9" name="8 Conector recto de flecha"/>
          <p:cNvCxnSpPr/>
          <p:nvPr/>
        </p:nvCxnSpPr>
        <p:spPr>
          <a:xfrm>
            <a:off x="3483063" y="2610662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2622522" y="849236"/>
            <a:ext cx="7426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Roboto Thin" charset="0"/>
                <a:ea typeface="Roboto Thin" charset="0"/>
              </a:rPr>
              <a:t>Purpose: </a:t>
            </a:r>
            <a:r>
              <a:rPr lang="en-US" sz="1600" dirty="0" smtClean="0">
                <a:latin typeface="Roboto Thin" charset="0"/>
                <a:ea typeface="Roboto Thin" charset="0"/>
              </a:rPr>
              <a:t>develop </a:t>
            </a:r>
            <a:r>
              <a:rPr lang="en-US" sz="1600" dirty="0">
                <a:latin typeface="Roboto Thin" charset="0"/>
                <a:ea typeface="Roboto Thin" charset="0"/>
              </a:rPr>
              <a:t>a statistical learning pipeline to automatically classify </a:t>
            </a:r>
            <a:r>
              <a:rPr lang="en-US" sz="1600" dirty="0" err="1">
                <a:latin typeface="Roboto Thin" charset="0"/>
                <a:ea typeface="Roboto Thin" charset="0"/>
              </a:rPr>
              <a:t>immunofluorescent</a:t>
            </a:r>
            <a:r>
              <a:rPr lang="en-US" sz="1600" dirty="0">
                <a:latin typeface="Roboto Thin" charset="0"/>
                <a:ea typeface="Roboto Thin" charset="0"/>
              </a:rPr>
              <a:t> images of developing mouse lungs in the </a:t>
            </a:r>
            <a:r>
              <a:rPr lang="en-US" sz="1600" dirty="0" err="1">
                <a:latin typeface="Roboto Thin" charset="0"/>
                <a:ea typeface="Roboto Thin" charset="0"/>
              </a:rPr>
              <a:t>LungMAP</a:t>
            </a:r>
            <a:r>
              <a:rPr lang="en-US" sz="1600" dirty="0">
                <a:latin typeface="Roboto Thin" charset="0"/>
                <a:ea typeface="Roboto Thin" charset="0"/>
              </a:rPr>
              <a:t> database</a:t>
            </a:r>
            <a:endParaRPr lang="es-CO" sz="1600" dirty="0">
              <a:latin typeface="Roboto Thin" charset="0"/>
              <a:ea typeface="Roboto Thin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2622329" y="1453005"/>
            <a:ext cx="1547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Strategy</a:t>
            </a:r>
            <a:r>
              <a:rPr lang="es-ES" dirty="0" smtClean="0"/>
              <a:t>:</a:t>
            </a:r>
            <a:endParaRPr lang="es-CO" dirty="0"/>
          </a:p>
        </p:txBody>
      </p:sp>
      <p:sp>
        <p:nvSpPr>
          <p:cNvPr id="15" name="14 Rectángulo redondeado"/>
          <p:cNvSpPr/>
          <p:nvPr/>
        </p:nvSpPr>
        <p:spPr>
          <a:xfrm>
            <a:off x="1988084" y="3021454"/>
            <a:ext cx="3035122" cy="542260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4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2" name="31 Conector recto de flecha"/>
          <p:cNvCxnSpPr/>
          <p:nvPr/>
        </p:nvCxnSpPr>
        <p:spPr>
          <a:xfrm>
            <a:off x="3526028" y="3563714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33 Conector recto de flecha"/>
          <p:cNvCxnSpPr/>
          <p:nvPr/>
        </p:nvCxnSpPr>
        <p:spPr>
          <a:xfrm>
            <a:off x="3526028" y="4499324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37 Conector recto de flecha"/>
          <p:cNvCxnSpPr/>
          <p:nvPr/>
        </p:nvCxnSpPr>
        <p:spPr>
          <a:xfrm>
            <a:off x="3554808" y="5463328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Oval 8"/>
          <p:cNvSpPr/>
          <p:nvPr/>
        </p:nvSpPr>
        <p:spPr>
          <a:xfrm>
            <a:off x="2653004" y="5870875"/>
            <a:ext cx="1832712" cy="724712"/>
          </a:xfrm>
          <a:prstGeom prst="ellipse">
            <a:avLst/>
          </a:prstGeom>
          <a:gradFill flip="none" rotWithShape="1">
            <a:gsLst>
              <a:gs pos="0">
                <a:srgbClr val="7030A0">
                  <a:lumMod val="38000"/>
                </a:srgbClr>
              </a:gs>
              <a:gs pos="100000">
                <a:srgbClr val="542583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8"/>
          <p:cNvSpPr/>
          <p:nvPr/>
        </p:nvSpPr>
        <p:spPr>
          <a:xfrm>
            <a:off x="2566707" y="1885950"/>
            <a:ext cx="1832712" cy="724712"/>
          </a:xfrm>
          <a:prstGeom prst="ellipse">
            <a:avLst/>
          </a:prstGeom>
          <a:gradFill flip="none" rotWithShape="1">
            <a:gsLst>
              <a:gs pos="0">
                <a:srgbClr val="7030A0">
                  <a:lumMod val="38000"/>
                </a:srgbClr>
              </a:gs>
              <a:gs pos="100000">
                <a:srgbClr val="542583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CuadroTexto"/>
          <p:cNvSpPr txBox="1"/>
          <p:nvPr/>
        </p:nvSpPr>
        <p:spPr>
          <a:xfrm>
            <a:off x="2842164" y="2063640"/>
            <a:ext cx="147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Lung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Image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43" name="42 CuadroTexto"/>
          <p:cNvSpPr txBox="1"/>
          <p:nvPr/>
        </p:nvSpPr>
        <p:spPr>
          <a:xfrm>
            <a:off x="2842164" y="6006914"/>
            <a:ext cx="1557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bg1"/>
                </a:solidFill>
              </a:rPr>
              <a:t>JSON file </a:t>
            </a:r>
            <a:r>
              <a:rPr lang="es-ES" sz="1100" dirty="0" err="1" smtClean="0">
                <a:solidFill>
                  <a:schemeClr val="bg1"/>
                </a:solidFill>
              </a:rPr>
              <a:t>containing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segmentation</a:t>
            </a:r>
            <a:r>
              <a:rPr lang="es-ES" sz="1100" dirty="0" smtClean="0">
                <a:solidFill>
                  <a:schemeClr val="bg1"/>
                </a:solidFill>
              </a:rPr>
              <a:t> data </a:t>
            </a:r>
            <a:endParaRPr lang="es-CO" sz="1100" dirty="0">
              <a:solidFill>
                <a:schemeClr val="bg1"/>
              </a:solidFill>
            </a:endParaRPr>
          </a:p>
        </p:txBody>
      </p:sp>
      <p:sp>
        <p:nvSpPr>
          <p:cNvPr id="46" name="45 CuadroTexto"/>
          <p:cNvSpPr txBox="1"/>
          <p:nvPr/>
        </p:nvSpPr>
        <p:spPr>
          <a:xfrm>
            <a:off x="1988723" y="3077140"/>
            <a:ext cx="30344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>
                <a:solidFill>
                  <a:schemeClr val="bg1"/>
                </a:solidFill>
              </a:rPr>
              <a:t>Extract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metadata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from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the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image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by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using</a:t>
            </a:r>
            <a:r>
              <a:rPr lang="es-ES" sz="1100" dirty="0" smtClean="0">
                <a:solidFill>
                  <a:schemeClr val="bg1"/>
                </a:solidFill>
              </a:rPr>
              <a:t> SPARQL </a:t>
            </a:r>
            <a:r>
              <a:rPr lang="es-ES" sz="1100" dirty="0" err="1" smtClean="0">
                <a:solidFill>
                  <a:schemeClr val="bg1"/>
                </a:solidFill>
              </a:rPr>
              <a:t>queries</a:t>
            </a:r>
            <a:endParaRPr lang="es-CO" sz="1100" dirty="0">
              <a:solidFill>
                <a:schemeClr val="bg1"/>
              </a:solidFill>
            </a:endParaRPr>
          </a:p>
        </p:txBody>
      </p:sp>
      <p:sp>
        <p:nvSpPr>
          <p:cNvPr id="47" name="46 Rectángulo redondeado"/>
          <p:cNvSpPr/>
          <p:nvPr/>
        </p:nvSpPr>
        <p:spPr>
          <a:xfrm>
            <a:off x="1988723" y="3972629"/>
            <a:ext cx="3035122" cy="542260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4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47 CuadroTexto"/>
          <p:cNvSpPr txBox="1"/>
          <p:nvPr/>
        </p:nvSpPr>
        <p:spPr>
          <a:xfrm>
            <a:off x="1988722" y="4035374"/>
            <a:ext cx="3034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>
                <a:solidFill>
                  <a:schemeClr val="bg1"/>
                </a:solidFill>
              </a:rPr>
              <a:t>Segment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the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image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using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parameters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defined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by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the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metadata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information</a:t>
            </a:r>
            <a:endParaRPr lang="es-CO" sz="1100" dirty="0">
              <a:solidFill>
                <a:schemeClr val="bg1"/>
              </a:solidFill>
            </a:endParaRPr>
          </a:p>
        </p:txBody>
      </p:sp>
      <p:sp>
        <p:nvSpPr>
          <p:cNvPr id="49" name="48 Rectángulo redondeado"/>
          <p:cNvSpPr/>
          <p:nvPr/>
        </p:nvSpPr>
        <p:spPr>
          <a:xfrm>
            <a:off x="1988723" y="4906871"/>
            <a:ext cx="3035122" cy="542260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4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0" name="49 CuadroTexto"/>
          <p:cNvSpPr txBox="1"/>
          <p:nvPr/>
        </p:nvSpPr>
        <p:spPr>
          <a:xfrm>
            <a:off x="1988723" y="4962557"/>
            <a:ext cx="3034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>
                <a:solidFill>
                  <a:schemeClr val="bg1"/>
                </a:solidFill>
              </a:rPr>
              <a:t>Annotate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the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image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by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pointing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out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the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structures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found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with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the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segmentation</a:t>
            </a:r>
            <a:endParaRPr lang="es-CO" sz="1100" dirty="0">
              <a:solidFill>
                <a:schemeClr val="bg1"/>
              </a:solidFill>
            </a:endParaRPr>
          </a:p>
        </p:txBody>
      </p:sp>
      <p:sp>
        <p:nvSpPr>
          <p:cNvPr id="52" name="TextBox 14"/>
          <p:cNvSpPr txBox="1"/>
          <p:nvPr/>
        </p:nvSpPr>
        <p:spPr>
          <a:xfrm>
            <a:off x="10049121" y="5870875"/>
            <a:ext cx="2142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200" b="1" dirty="0" smtClean="0">
                <a:latin typeface="Roboto Thin" pitchFamily="2" charset="0"/>
                <a:ea typeface="Roboto Thin" pitchFamily="2" charset="0"/>
              </a:rPr>
              <a:t>Data +</a:t>
            </a:r>
          </a:p>
          <a:p>
            <a:pPr algn="ctr" eaLnBrk="1" hangingPunct="1"/>
            <a:r>
              <a:rPr lang="en-US" altLang="en-US" sz="1200" b="1" dirty="0" err="1" smtClean="0">
                <a:latin typeface="Roboto Thin" pitchFamily="2" charset="0"/>
                <a:ea typeface="Roboto Thin" pitchFamily="2" charset="0"/>
              </a:rPr>
              <a:t>LungMap</a:t>
            </a:r>
            <a:r>
              <a:rPr lang="en-US" altLang="en-US" sz="1200" b="1" dirty="0" smtClean="0">
                <a:latin typeface="Roboto Thin" pitchFamily="2" charset="0"/>
                <a:ea typeface="Roboto Thin" pitchFamily="2" charset="0"/>
              </a:rPr>
              <a:t> project</a:t>
            </a:r>
            <a:endParaRPr lang="en-US" altLang="en-US" sz="1200" b="1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Pablo Ortiz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Vivek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</a:t>
            </a:r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Sriram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Lina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Yang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221" y="1939487"/>
            <a:ext cx="2538350" cy="2157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475" y="1711434"/>
            <a:ext cx="2182330" cy="2173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26 CuadroTexto"/>
          <p:cNvSpPr txBox="1"/>
          <p:nvPr/>
        </p:nvSpPr>
        <p:spPr>
          <a:xfrm>
            <a:off x="6125147" y="4096930"/>
            <a:ext cx="1714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 smtClean="0">
                <a:latin typeface="Roboto Thin" charset="0"/>
                <a:ea typeface="Roboto Thin" charset="0"/>
              </a:rPr>
              <a:t>Image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pic>
        <p:nvPicPr>
          <p:cNvPr id="1032" name="Picture 8" descr="http://worldartsme.com/images/merging-arrows-clipart-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51571" y="2852582"/>
            <a:ext cx="1667904" cy="166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60 CuadroTexto"/>
          <p:cNvSpPr txBox="1"/>
          <p:nvPr/>
        </p:nvSpPr>
        <p:spPr>
          <a:xfrm>
            <a:off x="10153391" y="3884517"/>
            <a:ext cx="1714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 smtClean="0">
                <a:latin typeface="Roboto Thin" charset="0"/>
                <a:ea typeface="Roboto Thin" charset="0"/>
              </a:rPr>
              <a:t>Image</a:t>
            </a:r>
            <a:r>
              <a:rPr lang="es-ES" sz="1400" dirty="0" smtClean="0">
                <a:latin typeface="Roboto Thin" charset="0"/>
                <a:ea typeface="Roboto Thin" charset="0"/>
              </a:rPr>
              <a:t> </a:t>
            </a:r>
            <a:r>
              <a:rPr lang="es-ES" sz="1400" dirty="0" err="1" smtClean="0">
                <a:latin typeface="Roboto Thin" charset="0"/>
                <a:ea typeface="Roboto Thin" charset="0"/>
              </a:rPr>
              <a:t>Metadata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8186816" y="5449131"/>
            <a:ext cx="1862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 smtClean="0">
                <a:latin typeface="Roboto Thin" charset="0"/>
                <a:ea typeface="Roboto Thin" charset="0"/>
              </a:rPr>
              <a:t>Image</a:t>
            </a:r>
            <a:r>
              <a:rPr lang="es-ES" sz="1400" dirty="0" smtClean="0">
                <a:latin typeface="Roboto Thin" charset="0"/>
                <a:ea typeface="Roboto Thin" charset="0"/>
              </a:rPr>
              <a:t> </a:t>
            </a:r>
            <a:r>
              <a:rPr lang="es-ES" sz="1400" dirty="0" err="1" smtClean="0">
                <a:latin typeface="Roboto Thin" charset="0"/>
                <a:ea typeface="Roboto Thin" charset="0"/>
              </a:rPr>
              <a:t>information</a:t>
            </a:r>
            <a:r>
              <a:rPr lang="es-ES" sz="1400" dirty="0" smtClean="0">
                <a:latin typeface="Roboto Thin" charset="0"/>
                <a:ea typeface="Roboto Thin" charset="0"/>
              </a:rPr>
              <a:t> file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sp>
        <p:nvSpPr>
          <p:cNvPr id="51" name="50 Rectángulo redondeado"/>
          <p:cNvSpPr/>
          <p:nvPr/>
        </p:nvSpPr>
        <p:spPr>
          <a:xfrm>
            <a:off x="7608946" y="4693845"/>
            <a:ext cx="2628102" cy="769484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54258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28 CuadroTexto"/>
          <p:cNvSpPr txBox="1"/>
          <p:nvPr/>
        </p:nvSpPr>
        <p:spPr>
          <a:xfrm>
            <a:off x="7697938" y="4693887"/>
            <a:ext cx="3747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100" dirty="0" err="1" smtClean="0">
                <a:solidFill>
                  <a:schemeClr val="bg1"/>
                </a:solidFill>
              </a:rPr>
              <a:t>Number</a:t>
            </a:r>
            <a:r>
              <a:rPr lang="es-ES" sz="1100" dirty="0" smtClean="0">
                <a:solidFill>
                  <a:schemeClr val="bg1"/>
                </a:solidFill>
              </a:rPr>
              <a:t> of </a:t>
            </a:r>
            <a:r>
              <a:rPr lang="es-ES" sz="1100" dirty="0" err="1" smtClean="0">
                <a:solidFill>
                  <a:schemeClr val="bg1"/>
                </a:solidFill>
              </a:rPr>
              <a:t>Bronchioles</a:t>
            </a:r>
            <a:r>
              <a:rPr lang="es-ES" sz="1100" dirty="0">
                <a:solidFill>
                  <a:schemeClr val="bg1"/>
                </a:solidFill>
              </a:rPr>
              <a:t> </a:t>
            </a:r>
            <a:endParaRPr lang="es-ES" sz="11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sz="1100" dirty="0" err="1" smtClean="0">
                <a:solidFill>
                  <a:schemeClr val="bg1"/>
                </a:solidFill>
              </a:rPr>
              <a:t>Number</a:t>
            </a:r>
            <a:r>
              <a:rPr lang="es-ES" sz="1100" dirty="0" smtClean="0">
                <a:solidFill>
                  <a:schemeClr val="bg1"/>
                </a:solidFill>
              </a:rPr>
              <a:t> of </a:t>
            </a:r>
            <a:r>
              <a:rPr lang="es-ES" sz="1100" dirty="0" err="1" smtClean="0">
                <a:solidFill>
                  <a:schemeClr val="bg1"/>
                </a:solidFill>
              </a:rPr>
              <a:t>Acinar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Tubules</a:t>
            </a:r>
            <a:endParaRPr lang="es-ES" sz="11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sz="1100" dirty="0" err="1" smtClean="0">
                <a:solidFill>
                  <a:schemeClr val="bg1"/>
                </a:solidFill>
              </a:rPr>
              <a:t>Percentage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area</a:t>
            </a:r>
            <a:r>
              <a:rPr lang="es-ES" sz="1100" dirty="0" smtClean="0">
                <a:solidFill>
                  <a:schemeClr val="bg1"/>
                </a:solidFill>
              </a:rPr>
              <a:t> of </a:t>
            </a:r>
            <a:r>
              <a:rPr lang="es-ES" sz="1100" dirty="0" err="1" smtClean="0">
                <a:solidFill>
                  <a:schemeClr val="bg1"/>
                </a:solidFill>
              </a:rPr>
              <a:t>muscle</a:t>
            </a:r>
            <a:endParaRPr lang="es-ES" sz="11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sz="1100" dirty="0" smtClean="0">
                <a:solidFill>
                  <a:schemeClr val="bg1"/>
                </a:solidFill>
              </a:rPr>
              <a:t>Etc…</a:t>
            </a:r>
            <a:endParaRPr lang="es-CO" sz="1100" dirty="0">
              <a:solidFill>
                <a:schemeClr val="bg1"/>
              </a:solidFill>
            </a:endParaRPr>
          </a:p>
        </p:txBody>
      </p:sp>
      <p:pic>
        <p:nvPicPr>
          <p:cNvPr id="1042" name="Picture 18" descr="http://c.dryicons.com/images/icon_sets/coquette_part_5_icons_set/png/128x128/json_fi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18" y="5279169"/>
            <a:ext cx="468534" cy="46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499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9" grpId="0" animBg="1"/>
      <p:bldP spid="42" grpId="0" animBg="1"/>
      <p:bldP spid="7" grpId="0"/>
      <p:bldP spid="43" grpId="0"/>
      <p:bldP spid="46" grpId="0"/>
      <p:bldP spid="47" grpId="0" animBg="1"/>
      <p:bldP spid="48" grpId="0"/>
      <p:bldP spid="49" grpId="0" animBg="1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osición de imagen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"/>
            <a:ext cx="12193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9"/>
          <p:cNvSpPr/>
          <p:nvPr/>
        </p:nvSpPr>
        <p:spPr>
          <a:xfrm>
            <a:off x="1885747" y="1622"/>
            <a:ext cx="10306253" cy="685475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5"/>
          <p:cNvSpPr/>
          <p:nvPr/>
        </p:nvSpPr>
        <p:spPr>
          <a:xfrm>
            <a:off x="-48985" y="-3244"/>
            <a:ext cx="1930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2"/>
          <p:cNvSpPr/>
          <p:nvPr/>
        </p:nvSpPr>
        <p:spPr>
          <a:xfrm>
            <a:off x="-43857" y="1440703"/>
            <a:ext cx="1925272" cy="501658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0"/>
          <p:cNvSpPr txBox="1"/>
          <p:nvPr/>
        </p:nvSpPr>
        <p:spPr>
          <a:xfrm>
            <a:off x="108606" y="1067129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Purpose and Strategy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8" name="Rectangle 11"/>
          <p:cNvSpPr/>
          <p:nvPr/>
        </p:nvSpPr>
        <p:spPr>
          <a:xfrm>
            <a:off x="1793408" y="1430695"/>
            <a:ext cx="45719" cy="501658"/>
          </a:xfrm>
          <a:prstGeom prst="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35"/>
          <p:cNvSpPr txBox="1"/>
          <p:nvPr/>
        </p:nvSpPr>
        <p:spPr>
          <a:xfrm>
            <a:off x="177872" y="1560727"/>
            <a:ext cx="1476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Image Segmentation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" name="TextBox 68"/>
          <p:cNvSpPr txBox="1"/>
          <p:nvPr/>
        </p:nvSpPr>
        <p:spPr>
          <a:xfrm>
            <a:off x="303371" y="286389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</a:rPr>
              <a:t>Lung</a:t>
            </a:r>
            <a:r>
              <a:rPr lang="en-US" b="1" dirty="0" err="1" smtClean="0">
                <a:solidFill>
                  <a:srgbClr val="FDB827"/>
                </a:solidFill>
                <a:latin typeface="Roboto Thin" pitchFamily="2" charset="0"/>
                <a:ea typeface="Roboto Thin" pitchFamily="2" charset="0"/>
              </a:rPr>
              <a:t>Map</a:t>
            </a:r>
            <a:endParaRPr lang="en-US" b="1" dirty="0">
              <a:solidFill>
                <a:srgbClr val="FDB827"/>
              </a:solidFill>
              <a:latin typeface="Roboto Thin" pitchFamily="2" charset="0"/>
              <a:ea typeface="Roboto Thin" pitchFamily="2" charset="0"/>
            </a:endParaRPr>
          </a:p>
        </p:txBody>
      </p:sp>
      <p:cxnSp>
        <p:nvCxnSpPr>
          <p:cNvPr id="11" name="Straight Connector 70"/>
          <p:cNvCxnSpPr/>
          <p:nvPr/>
        </p:nvCxnSpPr>
        <p:spPr>
          <a:xfrm>
            <a:off x="606056" y="655721"/>
            <a:ext cx="563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66"/>
          <p:cNvGrpSpPr/>
          <p:nvPr/>
        </p:nvGrpSpPr>
        <p:grpSpPr>
          <a:xfrm>
            <a:off x="3483063" y="248909"/>
            <a:ext cx="7165416" cy="923493"/>
            <a:chOff x="4220502" y="2308264"/>
            <a:chExt cx="7165416" cy="923493"/>
          </a:xfrm>
        </p:grpSpPr>
        <p:sp>
          <p:nvSpPr>
            <p:cNvPr id="13" name="TextBox 64"/>
            <p:cNvSpPr txBox="1"/>
            <p:nvPr/>
          </p:nvSpPr>
          <p:spPr>
            <a:xfrm>
              <a:off x="4787107" y="2308264"/>
              <a:ext cx="48718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Progress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 </a:t>
              </a:r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| 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Image Segmenting</a:t>
              </a:r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  <p:sp>
          <p:nvSpPr>
            <p:cNvPr id="14" name="Rectangle 65"/>
            <p:cNvSpPr/>
            <p:nvPr/>
          </p:nvSpPr>
          <p:spPr>
            <a:xfrm>
              <a:off x="4220502" y="2800870"/>
              <a:ext cx="716541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15" name="TextBox 35"/>
          <p:cNvSpPr txBox="1"/>
          <p:nvPr/>
        </p:nvSpPr>
        <p:spPr>
          <a:xfrm>
            <a:off x="164218" y="2032862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Results and Future Steps</a:t>
            </a:r>
          </a:p>
          <a:p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16" name="15 Conector recto de flecha"/>
          <p:cNvCxnSpPr/>
          <p:nvPr/>
        </p:nvCxnSpPr>
        <p:spPr>
          <a:xfrm>
            <a:off x="3483063" y="2610662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16 CuadroTexto"/>
          <p:cNvSpPr txBox="1"/>
          <p:nvPr/>
        </p:nvSpPr>
        <p:spPr>
          <a:xfrm>
            <a:off x="2622522" y="849236"/>
            <a:ext cx="8886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Roboto Thin" charset="0"/>
                <a:ea typeface="Roboto Thin" charset="0"/>
              </a:rPr>
              <a:t>Purpose: </a:t>
            </a:r>
            <a:r>
              <a:rPr lang="en-US" dirty="0" smtClean="0">
                <a:latin typeface="Roboto Thin" charset="0"/>
                <a:ea typeface="Roboto Thin" charset="0"/>
              </a:rPr>
              <a:t>develop </a:t>
            </a:r>
            <a:r>
              <a:rPr lang="en-US" dirty="0">
                <a:latin typeface="Roboto Thin" charset="0"/>
                <a:ea typeface="Roboto Thin" charset="0"/>
              </a:rPr>
              <a:t>a statistical learning pipeline to automatically classify </a:t>
            </a:r>
            <a:r>
              <a:rPr lang="en-US" dirty="0" err="1">
                <a:latin typeface="Roboto Thin" charset="0"/>
                <a:ea typeface="Roboto Thin" charset="0"/>
              </a:rPr>
              <a:t>immunofluorescent</a:t>
            </a:r>
            <a:r>
              <a:rPr lang="en-US" dirty="0">
                <a:latin typeface="Roboto Thin" charset="0"/>
                <a:ea typeface="Roboto Thin" charset="0"/>
              </a:rPr>
              <a:t> images of developing mouse lungs in the </a:t>
            </a:r>
            <a:r>
              <a:rPr lang="en-US" dirty="0" err="1">
                <a:latin typeface="Roboto Thin" charset="0"/>
                <a:ea typeface="Roboto Thin" charset="0"/>
              </a:rPr>
              <a:t>LungMAP</a:t>
            </a:r>
            <a:r>
              <a:rPr lang="en-US" dirty="0">
                <a:latin typeface="Roboto Thin" charset="0"/>
                <a:ea typeface="Roboto Thin" charset="0"/>
              </a:rPr>
              <a:t> database</a:t>
            </a:r>
            <a:endParaRPr lang="es-CO" dirty="0">
              <a:latin typeface="Roboto Thin" charset="0"/>
              <a:ea typeface="Roboto Thin" charset="0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2622329" y="1453005"/>
            <a:ext cx="1547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Strategy</a:t>
            </a:r>
            <a:r>
              <a:rPr lang="es-ES" dirty="0" smtClean="0"/>
              <a:t>:</a:t>
            </a:r>
            <a:endParaRPr lang="es-CO" dirty="0"/>
          </a:p>
        </p:txBody>
      </p:sp>
      <p:sp>
        <p:nvSpPr>
          <p:cNvPr id="19" name="18 Rectángulo redondeado"/>
          <p:cNvSpPr/>
          <p:nvPr/>
        </p:nvSpPr>
        <p:spPr>
          <a:xfrm>
            <a:off x="1988084" y="3021454"/>
            <a:ext cx="3035122" cy="542260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42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0" name="19 Conector recto de flecha"/>
          <p:cNvCxnSpPr/>
          <p:nvPr/>
        </p:nvCxnSpPr>
        <p:spPr>
          <a:xfrm>
            <a:off x="3526028" y="3563714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/>
          <p:nvPr/>
        </p:nvCxnSpPr>
        <p:spPr>
          <a:xfrm>
            <a:off x="3526028" y="4499324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21 Conector recto de flecha"/>
          <p:cNvCxnSpPr/>
          <p:nvPr/>
        </p:nvCxnSpPr>
        <p:spPr>
          <a:xfrm>
            <a:off x="3554808" y="5463328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Oval 8"/>
          <p:cNvSpPr/>
          <p:nvPr/>
        </p:nvSpPr>
        <p:spPr>
          <a:xfrm>
            <a:off x="2653004" y="5870875"/>
            <a:ext cx="1832712" cy="724712"/>
          </a:xfrm>
          <a:prstGeom prst="ellipse">
            <a:avLst/>
          </a:prstGeom>
          <a:gradFill flip="none" rotWithShape="1">
            <a:gsLst>
              <a:gs pos="0">
                <a:srgbClr val="7030A0">
                  <a:lumMod val="38000"/>
                </a:srgbClr>
              </a:gs>
              <a:gs pos="100000">
                <a:srgbClr val="542583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8"/>
          <p:cNvSpPr/>
          <p:nvPr/>
        </p:nvSpPr>
        <p:spPr>
          <a:xfrm>
            <a:off x="2566707" y="1885950"/>
            <a:ext cx="1832712" cy="724712"/>
          </a:xfrm>
          <a:prstGeom prst="ellipse">
            <a:avLst/>
          </a:prstGeom>
          <a:gradFill flip="none" rotWithShape="1">
            <a:gsLst>
              <a:gs pos="0">
                <a:srgbClr val="7030A0">
                  <a:lumMod val="38000"/>
                </a:srgbClr>
              </a:gs>
              <a:gs pos="100000">
                <a:srgbClr val="542583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24 CuadroTexto"/>
          <p:cNvSpPr txBox="1"/>
          <p:nvPr/>
        </p:nvSpPr>
        <p:spPr>
          <a:xfrm>
            <a:off x="2842164" y="2063640"/>
            <a:ext cx="147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Lung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Image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2842164" y="6006914"/>
            <a:ext cx="1557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bg1"/>
                </a:solidFill>
              </a:rPr>
              <a:t>JSON file of </a:t>
            </a:r>
            <a:r>
              <a:rPr lang="es-ES" sz="1100" dirty="0" err="1" smtClean="0">
                <a:solidFill>
                  <a:schemeClr val="bg1"/>
                </a:solidFill>
              </a:rPr>
              <a:t>segmentation</a:t>
            </a:r>
            <a:r>
              <a:rPr lang="es-ES" sz="1100" dirty="0" smtClean="0">
                <a:solidFill>
                  <a:schemeClr val="bg1"/>
                </a:solidFill>
              </a:rPr>
              <a:t> data</a:t>
            </a:r>
            <a:endParaRPr lang="es-CO" sz="1100" dirty="0">
              <a:solidFill>
                <a:schemeClr val="bg1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2366643" y="3077140"/>
            <a:ext cx="23967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err="1" smtClean="0">
                <a:solidFill>
                  <a:schemeClr val="bg1"/>
                </a:solidFill>
              </a:rPr>
              <a:t>Apply</a:t>
            </a:r>
            <a:r>
              <a:rPr lang="es-ES" sz="1100" dirty="0" smtClean="0">
                <a:solidFill>
                  <a:schemeClr val="bg1"/>
                </a:solidFill>
              </a:rPr>
              <a:t> SPARQL </a:t>
            </a:r>
            <a:r>
              <a:rPr lang="es-ES" sz="1100" dirty="0" err="1" smtClean="0">
                <a:solidFill>
                  <a:schemeClr val="bg1"/>
                </a:solidFill>
              </a:rPr>
              <a:t>queries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to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collect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metadata</a:t>
            </a:r>
            <a:endParaRPr lang="es-CO" sz="1100" dirty="0">
              <a:solidFill>
                <a:schemeClr val="bg1"/>
              </a:solidFill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1988723" y="3972629"/>
            <a:ext cx="3035122" cy="542260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42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28 CuadroTexto"/>
          <p:cNvSpPr txBox="1"/>
          <p:nvPr/>
        </p:nvSpPr>
        <p:spPr>
          <a:xfrm>
            <a:off x="2366642" y="4028315"/>
            <a:ext cx="2318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bg1"/>
                </a:solidFill>
              </a:rPr>
              <a:t>Determine </a:t>
            </a:r>
            <a:r>
              <a:rPr lang="es-ES" sz="1100" dirty="0" err="1" smtClean="0">
                <a:solidFill>
                  <a:schemeClr val="bg1"/>
                </a:solidFill>
              </a:rPr>
              <a:t>segmentation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parameters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given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image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metadata</a:t>
            </a:r>
            <a:endParaRPr lang="es-CO" sz="1100" dirty="0">
              <a:solidFill>
                <a:schemeClr val="bg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1988723" y="4906871"/>
            <a:ext cx="3035122" cy="542260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42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30 CuadroTexto"/>
          <p:cNvSpPr txBox="1"/>
          <p:nvPr/>
        </p:nvSpPr>
        <p:spPr>
          <a:xfrm>
            <a:off x="2366642" y="4962557"/>
            <a:ext cx="23973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err="1" smtClean="0">
                <a:solidFill>
                  <a:schemeClr val="bg1"/>
                </a:solidFill>
              </a:rPr>
              <a:t>Annotate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the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image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by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pointing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out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the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structures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within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endParaRPr lang="es-CO" sz="1100" dirty="0">
              <a:solidFill>
                <a:schemeClr val="bg1"/>
              </a:solidFill>
            </a:endParaRPr>
          </a:p>
        </p:txBody>
      </p:sp>
      <p:sp>
        <p:nvSpPr>
          <p:cNvPr id="32" name="TextBox 14"/>
          <p:cNvSpPr txBox="1"/>
          <p:nvPr/>
        </p:nvSpPr>
        <p:spPr>
          <a:xfrm>
            <a:off x="10049121" y="5837578"/>
            <a:ext cx="2142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200" b="1" dirty="0" smtClean="0">
                <a:latin typeface="Roboto Thin" pitchFamily="2" charset="0"/>
                <a:ea typeface="Roboto Thin" pitchFamily="2" charset="0"/>
              </a:rPr>
              <a:t>Data +</a:t>
            </a:r>
          </a:p>
          <a:p>
            <a:pPr algn="ctr" eaLnBrk="1" hangingPunct="1"/>
            <a:r>
              <a:rPr lang="en-US" altLang="en-US" sz="1200" b="1" dirty="0" err="1" smtClean="0">
                <a:latin typeface="Roboto Thin" pitchFamily="2" charset="0"/>
                <a:ea typeface="Roboto Thin" pitchFamily="2" charset="0"/>
              </a:rPr>
              <a:t>LungMap</a:t>
            </a:r>
            <a:r>
              <a:rPr lang="en-US" altLang="en-US" sz="1200" b="1" dirty="0" smtClean="0">
                <a:latin typeface="Roboto Thin" pitchFamily="2" charset="0"/>
                <a:ea typeface="Roboto Thin" pitchFamily="2" charset="0"/>
              </a:rPr>
              <a:t> project</a:t>
            </a:r>
            <a:endParaRPr lang="en-US" altLang="en-US" sz="1200" b="1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Pablo Ortiz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Vivek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</a:t>
            </a:r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Sriram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Lina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Yang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494" y="2463749"/>
            <a:ext cx="3860972" cy="3281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499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29" grpId="0"/>
      <p:bldP spid="30" grpId="0" animBg="1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osición de imagen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"/>
            <a:ext cx="12193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9"/>
          <p:cNvSpPr/>
          <p:nvPr/>
        </p:nvSpPr>
        <p:spPr>
          <a:xfrm>
            <a:off x="1885747" y="1622"/>
            <a:ext cx="10306253" cy="685475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5"/>
          <p:cNvSpPr/>
          <p:nvPr/>
        </p:nvSpPr>
        <p:spPr>
          <a:xfrm>
            <a:off x="-48985" y="-3244"/>
            <a:ext cx="1930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2"/>
          <p:cNvSpPr/>
          <p:nvPr/>
        </p:nvSpPr>
        <p:spPr>
          <a:xfrm>
            <a:off x="-30357" y="1896626"/>
            <a:ext cx="1925272" cy="501658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0"/>
          <p:cNvSpPr txBox="1"/>
          <p:nvPr/>
        </p:nvSpPr>
        <p:spPr>
          <a:xfrm>
            <a:off x="108606" y="1067129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Purpose and Strategy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8" name="Rectangle 11"/>
          <p:cNvSpPr/>
          <p:nvPr/>
        </p:nvSpPr>
        <p:spPr>
          <a:xfrm>
            <a:off x="1820882" y="1911475"/>
            <a:ext cx="45719" cy="501658"/>
          </a:xfrm>
          <a:prstGeom prst="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35"/>
          <p:cNvSpPr txBox="1"/>
          <p:nvPr/>
        </p:nvSpPr>
        <p:spPr>
          <a:xfrm>
            <a:off x="177872" y="1560727"/>
            <a:ext cx="1476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Image Segmentation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" name="TextBox 68"/>
          <p:cNvSpPr txBox="1"/>
          <p:nvPr/>
        </p:nvSpPr>
        <p:spPr>
          <a:xfrm>
            <a:off x="303371" y="286389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</a:rPr>
              <a:t>Lung</a:t>
            </a:r>
            <a:r>
              <a:rPr lang="en-US" b="1" dirty="0" err="1" smtClean="0">
                <a:solidFill>
                  <a:srgbClr val="FDB827"/>
                </a:solidFill>
                <a:latin typeface="Roboto Thin" pitchFamily="2" charset="0"/>
                <a:ea typeface="Roboto Thin" pitchFamily="2" charset="0"/>
              </a:rPr>
              <a:t>Map</a:t>
            </a:r>
            <a:endParaRPr lang="en-US" b="1" dirty="0">
              <a:solidFill>
                <a:srgbClr val="FDB827"/>
              </a:solidFill>
              <a:latin typeface="Roboto Thin" pitchFamily="2" charset="0"/>
              <a:ea typeface="Roboto Thin" pitchFamily="2" charset="0"/>
            </a:endParaRPr>
          </a:p>
        </p:txBody>
      </p:sp>
      <p:cxnSp>
        <p:nvCxnSpPr>
          <p:cNvPr id="11" name="Straight Connector 70"/>
          <p:cNvCxnSpPr/>
          <p:nvPr/>
        </p:nvCxnSpPr>
        <p:spPr>
          <a:xfrm>
            <a:off x="606056" y="655721"/>
            <a:ext cx="563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66"/>
          <p:cNvGrpSpPr/>
          <p:nvPr/>
        </p:nvGrpSpPr>
        <p:grpSpPr>
          <a:xfrm>
            <a:off x="3483063" y="252468"/>
            <a:ext cx="7165416" cy="919934"/>
            <a:chOff x="4220502" y="2311823"/>
            <a:chExt cx="7165416" cy="919934"/>
          </a:xfrm>
        </p:grpSpPr>
        <p:sp>
          <p:nvSpPr>
            <p:cNvPr id="13" name="TextBox 64"/>
            <p:cNvSpPr txBox="1"/>
            <p:nvPr/>
          </p:nvSpPr>
          <p:spPr>
            <a:xfrm>
              <a:off x="4957271" y="2311823"/>
              <a:ext cx="60452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Conclusion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 </a:t>
              </a:r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| 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Results and Future Steps</a:t>
              </a:r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  <p:sp>
          <p:nvSpPr>
            <p:cNvPr id="14" name="Rectangle 65"/>
            <p:cNvSpPr/>
            <p:nvPr/>
          </p:nvSpPr>
          <p:spPr>
            <a:xfrm>
              <a:off x="4220502" y="2800870"/>
              <a:ext cx="716541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15" name="TextBox 35"/>
          <p:cNvSpPr txBox="1"/>
          <p:nvPr/>
        </p:nvSpPr>
        <p:spPr>
          <a:xfrm>
            <a:off x="164218" y="2032862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Results and Future Steps</a:t>
            </a:r>
          </a:p>
          <a:p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16" name="15 Conector recto de flecha"/>
          <p:cNvCxnSpPr/>
          <p:nvPr/>
        </p:nvCxnSpPr>
        <p:spPr>
          <a:xfrm>
            <a:off x="3483063" y="2610662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16 CuadroTexto"/>
          <p:cNvSpPr txBox="1"/>
          <p:nvPr/>
        </p:nvSpPr>
        <p:spPr>
          <a:xfrm>
            <a:off x="2622522" y="849236"/>
            <a:ext cx="7426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Roboto Thin" charset="0"/>
                <a:ea typeface="Roboto Thin" charset="0"/>
              </a:rPr>
              <a:t>Purpose: </a:t>
            </a:r>
            <a:r>
              <a:rPr lang="en-US" sz="1600" dirty="0" smtClean="0">
                <a:latin typeface="Roboto Thin" charset="0"/>
                <a:ea typeface="Roboto Thin" charset="0"/>
              </a:rPr>
              <a:t>develop </a:t>
            </a:r>
            <a:r>
              <a:rPr lang="en-US" sz="1600" dirty="0">
                <a:latin typeface="Roboto Thin" charset="0"/>
                <a:ea typeface="Roboto Thin" charset="0"/>
              </a:rPr>
              <a:t>a statistical learning pipeline to automatically classify </a:t>
            </a:r>
            <a:r>
              <a:rPr lang="en-US" sz="1600" dirty="0" err="1">
                <a:latin typeface="Roboto Thin" charset="0"/>
                <a:ea typeface="Roboto Thin" charset="0"/>
              </a:rPr>
              <a:t>immunofluorescent</a:t>
            </a:r>
            <a:r>
              <a:rPr lang="en-US" sz="1600" dirty="0">
                <a:latin typeface="Roboto Thin" charset="0"/>
                <a:ea typeface="Roboto Thin" charset="0"/>
              </a:rPr>
              <a:t> images of developing mouse lungs in the </a:t>
            </a:r>
            <a:r>
              <a:rPr lang="en-US" sz="1600" dirty="0" err="1">
                <a:latin typeface="Roboto Thin" charset="0"/>
                <a:ea typeface="Roboto Thin" charset="0"/>
              </a:rPr>
              <a:t>LungMAP</a:t>
            </a:r>
            <a:r>
              <a:rPr lang="en-US" sz="1600" dirty="0">
                <a:latin typeface="Roboto Thin" charset="0"/>
                <a:ea typeface="Roboto Thin" charset="0"/>
              </a:rPr>
              <a:t> database</a:t>
            </a:r>
            <a:endParaRPr lang="es-CO" sz="1600" dirty="0">
              <a:latin typeface="Roboto Thin" charset="0"/>
              <a:ea typeface="Roboto Thin" charset="0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2622329" y="1453005"/>
            <a:ext cx="1547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Strategy</a:t>
            </a:r>
            <a:r>
              <a:rPr lang="es-ES" dirty="0" smtClean="0"/>
              <a:t>:</a:t>
            </a:r>
            <a:endParaRPr lang="es-CO" dirty="0"/>
          </a:p>
        </p:txBody>
      </p:sp>
      <p:sp>
        <p:nvSpPr>
          <p:cNvPr id="19" name="18 Rectángulo redondeado"/>
          <p:cNvSpPr/>
          <p:nvPr/>
        </p:nvSpPr>
        <p:spPr>
          <a:xfrm>
            <a:off x="1988084" y="3021454"/>
            <a:ext cx="3035122" cy="542260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4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0" name="19 Conector recto de flecha"/>
          <p:cNvCxnSpPr/>
          <p:nvPr/>
        </p:nvCxnSpPr>
        <p:spPr>
          <a:xfrm>
            <a:off x="3526028" y="3563714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/>
          <p:nvPr/>
        </p:nvCxnSpPr>
        <p:spPr>
          <a:xfrm>
            <a:off x="3526028" y="4499324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21 Conector recto de flecha"/>
          <p:cNvCxnSpPr/>
          <p:nvPr/>
        </p:nvCxnSpPr>
        <p:spPr>
          <a:xfrm>
            <a:off x="3554808" y="5463328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Oval 8"/>
          <p:cNvSpPr/>
          <p:nvPr/>
        </p:nvSpPr>
        <p:spPr>
          <a:xfrm>
            <a:off x="2653004" y="5870875"/>
            <a:ext cx="1832712" cy="724712"/>
          </a:xfrm>
          <a:prstGeom prst="ellipse">
            <a:avLst/>
          </a:prstGeom>
          <a:gradFill flip="none" rotWithShape="1">
            <a:gsLst>
              <a:gs pos="0">
                <a:srgbClr val="7030A0">
                  <a:lumMod val="38000"/>
                </a:srgbClr>
              </a:gs>
              <a:gs pos="100000">
                <a:srgbClr val="542583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8"/>
          <p:cNvSpPr/>
          <p:nvPr/>
        </p:nvSpPr>
        <p:spPr>
          <a:xfrm>
            <a:off x="2566707" y="1885950"/>
            <a:ext cx="1832712" cy="724712"/>
          </a:xfrm>
          <a:prstGeom prst="ellipse">
            <a:avLst/>
          </a:prstGeom>
          <a:gradFill flip="none" rotWithShape="1">
            <a:gsLst>
              <a:gs pos="0">
                <a:srgbClr val="7030A0">
                  <a:lumMod val="38000"/>
                </a:srgbClr>
              </a:gs>
              <a:gs pos="100000">
                <a:srgbClr val="542583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24 CuadroTexto"/>
          <p:cNvSpPr txBox="1"/>
          <p:nvPr/>
        </p:nvSpPr>
        <p:spPr>
          <a:xfrm>
            <a:off x="2842164" y="2063640"/>
            <a:ext cx="147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Lung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Image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2842164" y="6006914"/>
            <a:ext cx="1557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bg1"/>
                </a:solidFill>
              </a:rPr>
              <a:t>JSON file </a:t>
            </a:r>
            <a:r>
              <a:rPr lang="es-ES" sz="1100" dirty="0" err="1" smtClean="0">
                <a:solidFill>
                  <a:schemeClr val="bg1"/>
                </a:solidFill>
              </a:rPr>
              <a:t>containing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segmentation</a:t>
            </a:r>
            <a:r>
              <a:rPr lang="es-ES" sz="1100" dirty="0" smtClean="0">
                <a:solidFill>
                  <a:schemeClr val="bg1"/>
                </a:solidFill>
              </a:rPr>
              <a:t> data </a:t>
            </a:r>
            <a:endParaRPr lang="es-CO" sz="1100" dirty="0">
              <a:solidFill>
                <a:schemeClr val="bg1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1988723" y="3077140"/>
            <a:ext cx="30344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>
                <a:solidFill>
                  <a:schemeClr val="bg1"/>
                </a:solidFill>
              </a:rPr>
              <a:t>Extract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metadata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from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the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image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by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using</a:t>
            </a:r>
            <a:r>
              <a:rPr lang="es-ES" sz="1100" dirty="0" smtClean="0">
                <a:solidFill>
                  <a:schemeClr val="bg1"/>
                </a:solidFill>
              </a:rPr>
              <a:t> SPARQL </a:t>
            </a:r>
            <a:r>
              <a:rPr lang="es-ES" sz="1100" dirty="0" err="1" smtClean="0">
                <a:solidFill>
                  <a:schemeClr val="bg1"/>
                </a:solidFill>
              </a:rPr>
              <a:t>queries</a:t>
            </a:r>
            <a:endParaRPr lang="es-CO" sz="1100" dirty="0">
              <a:solidFill>
                <a:schemeClr val="bg1"/>
              </a:solidFill>
            </a:endParaRPr>
          </a:p>
        </p:txBody>
      </p:sp>
      <p:sp>
        <p:nvSpPr>
          <p:cNvPr id="28" name="27 Rectángulo redondeado"/>
          <p:cNvSpPr/>
          <p:nvPr/>
        </p:nvSpPr>
        <p:spPr>
          <a:xfrm>
            <a:off x="1988723" y="3972629"/>
            <a:ext cx="3035122" cy="542260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4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28 CuadroTexto"/>
          <p:cNvSpPr txBox="1"/>
          <p:nvPr/>
        </p:nvSpPr>
        <p:spPr>
          <a:xfrm>
            <a:off x="1988722" y="4035374"/>
            <a:ext cx="3034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>
                <a:solidFill>
                  <a:schemeClr val="bg1"/>
                </a:solidFill>
              </a:rPr>
              <a:t>Segment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the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image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using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parameters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defined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by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the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metadata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information</a:t>
            </a:r>
            <a:endParaRPr lang="es-CO" sz="1100" dirty="0">
              <a:solidFill>
                <a:schemeClr val="bg1"/>
              </a:solidFill>
            </a:endParaRPr>
          </a:p>
        </p:txBody>
      </p:sp>
      <p:sp>
        <p:nvSpPr>
          <p:cNvPr id="30" name="29 Rectángulo redondeado"/>
          <p:cNvSpPr/>
          <p:nvPr/>
        </p:nvSpPr>
        <p:spPr>
          <a:xfrm>
            <a:off x="1988723" y="4906871"/>
            <a:ext cx="3035122" cy="542260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4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30 CuadroTexto"/>
          <p:cNvSpPr txBox="1"/>
          <p:nvPr/>
        </p:nvSpPr>
        <p:spPr>
          <a:xfrm>
            <a:off x="1988723" y="4962557"/>
            <a:ext cx="3034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>
                <a:solidFill>
                  <a:schemeClr val="bg1"/>
                </a:solidFill>
              </a:rPr>
              <a:t>Annotate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the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image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by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pointing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out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the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structures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found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with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the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segmentation</a:t>
            </a:r>
            <a:endParaRPr lang="es-CO" sz="1100" dirty="0">
              <a:solidFill>
                <a:schemeClr val="bg1"/>
              </a:solidFill>
            </a:endParaRPr>
          </a:p>
        </p:txBody>
      </p:sp>
      <p:sp>
        <p:nvSpPr>
          <p:cNvPr id="32" name="TextBox 14"/>
          <p:cNvSpPr txBox="1"/>
          <p:nvPr/>
        </p:nvSpPr>
        <p:spPr>
          <a:xfrm>
            <a:off x="10049121" y="5870875"/>
            <a:ext cx="2142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200" b="1" dirty="0" smtClean="0">
                <a:latin typeface="Roboto Thin" pitchFamily="2" charset="0"/>
                <a:ea typeface="Roboto Thin" pitchFamily="2" charset="0"/>
              </a:rPr>
              <a:t>Data +</a:t>
            </a:r>
          </a:p>
          <a:p>
            <a:pPr algn="ctr" eaLnBrk="1" hangingPunct="1"/>
            <a:r>
              <a:rPr lang="en-US" altLang="en-US" sz="1200" b="1" dirty="0" err="1" smtClean="0">
                <a:latin typeface="Roboto Thin" pitchFamily="2" charset="0"/>
                <a:ea typeface="Roboto Thin" pitchFamily="2" charset="0"/>
              </a:rPr>
              <a:t>LungMap</a:t>
            </a:r>
            <a:r>
              <a:rPr lang="en-US" altLang="en-US" sz="1200" b="1" dirty="0" smtClean="0">
                <a:latin typeface="Roboto Thin" pitchFamily="2" charset="0"/>
                <a:ea typeface="Roboto Thin" pitchFamily="2" charset="0"/>
              </a:rPr>
              <a:t> project</a:t>
            </a:r>
            <a:endParaRPr lang="en-US" altLang="en-US" sz="1200" b="1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Pablo Ortiz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Vivek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</a:t>
            </a:r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Sriram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Lina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Yang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221" y="1939487"/>
            <a:ext cx="2538350" cy="2157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475" y="1711434"/>
            <a:ext cx="2182330" cy="2173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34 CuadroTexto"/>
          <p:cNvSpPr txBox="1"/>
          <p:nvPr/>
        </p:nvSpPr>
        <p:spPr>
          <a:xfrm>
            <a:off x="6125147" y="4096930"/>
            <a:ext cx="1714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 smtClean="0">
                <a:latin typeface="Roboto Thin" charset="0"/>
                <a:ea typeface="Roboto Thin" charset="0"/>
              </a:rPr>
              <a:t>Image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pic>
        <p:nvPicPr>
          <p:cNvPr id="36" name="Picture 8" descr="http://worldartsme.com/images/merging-arrows-clipart-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51571" y="2852582"/>
            <a:ext cx="1667904" cy="166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36 CuadroTexto"/>
          <p:cNvSpPr txBox="1"/>
          <p:nvPr/>
        </p:nvSpPr>
        <p:spPr>
          <a:xfrm>
            <a:off x="10153391" y="3884517"/>
            <a:ext cx="1714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 smtClean="0">
                <a:latin typeface="Roboto Thin" charset="0"/>
                <a:ea typeface="Roboto Thin" charset="0"/>
              </a:rPr>
              <a:t>Image</a:t>
            </a:r>
            <a:r>
              <a:rPr lang="es-ES" sz="1400" dirty="0" smtClean="0">
                <a:latin typeface="Roboto Thin" charset="0"/>
                <a:ea typeface="Roboto Thin" charset="0"/>
              </a:rPr>
              <a:t> </a:t>
            </a:r>
            <a:r>
              <a:rPr lang="es-ES" sz="1400" dirty="0" err="1" smtClean="0">
                <a:latin typeface="Roboto Thin" charset="0"/>
                <a:ea typeface="Roboto Thin" charset="0"/>
              </a:rPr>
              <a:t>Metadata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sp>
        <p:nvSpPr>
          <p:cNvPr id="38" name="37 CuadroTexto"/>
          <p:cNvSpPr txBox="1"/>
          <p:nvPr/>
        </p:nvSpPr>
        <p:spPr>
          <a:xfrm>
            <a:off x="8186816" y="5449131"/>
            <a:ext cx="1862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 smtClean="0">
                <a:latin typeface="Roboto Thin" charset="0"/>
                <a:ea typeface="Roboto Thin" charset="0"/>
              </a:rPr>
              <a:t>Image</a:t>
            </a:r>
            <a:r>
              <a:rPr lang="es-ES" sz="1400" dirty="0" smtClean="0">
                <a:latin typeface="Roboto Thin" charset="0"/>
                <a:ea typeface="Roboto Thin" charset="0"/>
              </a:rPr>
              <a:t> </a:t>
            </a:r>
            <a:r>
              <a:rPr lang="es-ES" sz="1400" dirty="0" err="1" smtClean="0">
                <a:latin typeface="Roboto Thin" charset="0"/>
                <a:ea typeface="Roboto Thin" charset="0"/>
              </a:rPr>
              <a:t>information</a:t>
            </a:r>
            <a:r>
              <a:rPr lang="es-ES" sz="1400" dirty="0" smtClean="0">
                <a:latin typeface="Roboto Thin" charset="0"/>
                <a:ea typeface="Roboto Thin" charset="0"/>
              </a:rPr>
              <a:t> file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sp>
        <p:nvSpPr>
          <p:cNvPr id="39" name="38 Rectángulo redondeado"/>
          <p:cNvSpPr/>
          <p:nvPr/>
        </p:nvSpPr>
        <p:spPr>
          <a:xfrm>
            <a:off x="7608946" y="4693845"/>
            <a:ext cx="2628102" cy="769484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54258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39 CuadroTexto"/>
          <p:cNvSpPr txBox="1"/>
          <p:nvPr/>
        </p:nvSpPr>
        <p:spPr>
          <a:xfrm>
            <a:off x="7697938" y="4693887"/>
            <a:ext cx="3747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100" dirty="0" err="1" smtClean="0">
                <a:solidFill>
                  <a:schemeClr val="bg1"/>
                </a:solidFill>
              </a:rPr>
              <a:t>Number</a:t>
            </a:r>
            <a:r>
              <a:rPr lang="es-ES" sz="1100" dirty="0" smtClean="0">
                <a:solidFill>
                  <a:schemeClr val="bg1"/>
                </a:solidFill>
              </a:rPr>
              <a:t> of </a:t>
            </a:r>
            <a:r>
              <a:rPr lang="es-ES" sz="1100" dirty="0" err="1" smtClean="0">
                <a:solidFill>
                  <a:schemeClr val="bg1"/>
                </a:solidFill>
              </a:rPr>
              <a:t>Bronchioles</a:t>
            </a:r>
            <a:r>
              <a:rPr lang="es-ES" sz="1100" dirty="0">
                <a:solidFill>
                  <a:schemeClr val="bg1"/>
                </a:solidFill>
              </a:rPr>
              <a:t> </a:t>
            </a:r>
            <a:endParaRPr lang="es-ES" sz="11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sz="1100" dirty="0" err="1" smtClean="0">
                <a:solidFill>
                  <a:schemeClr val="bg1"/>
                </a:solidFill>
              </a:rPr>
              <a:t>Number</a:t>
            </a:r>
            <a:r>
              <a:rPr lang="es-ES" sz="1100" dirty="0" smtClean="0">
                <a:solidFill>
                  <a:schemeClr val="bg1"/>
                </a:solidFill>
              </a:rPr>
              <a:t> of </a:t>
            </a:r>
            <a:r>
              <a:rPr lang="es-ES" sz="1100" dirty="0" err="1" smtClean="0">
                <a:solidFill>
                  <a:schemeClr val="bg1"/>
                </a:solidFill>
              </a:rPr>
              <a:t>Acinar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Tubules</a:t>
            </a:r>
            <a:endParaRPr lang="es-ES" sz="11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sz="1100" dirty="0" err="1" smtClean="0">
                <a:solidFill>
                  <a:schemeClr val="bg1"/>
                </a:solidFill>
              </a:rPr>
              <a:t>Percentage</a:t>
            </a:r>
            <a:r>
              <a:rPr lang="es-ES" sz="1100" dirty="0" smtClean="0">
                <a:solidFill>
                  <a:schemeClr val="bg1"/>
                </a:solidFill>
              </a:rPr>
              <a:t> </a:t>
            </a:r>
            <a:r>
              <a:rPr lang="es-ES" sz="1100" dirty="0" err="1" smtClean="0">
                <a:solidFill>
                  <a:schemeClr val="bg1"/>
                </a:solidFill>
              </a:rPr>
              <a:t>area</a:t>
            </a:r>
            <a:r>
              <a:rPr lang="es-ES" sz="1100" dirty="0" smtClean="0">
                <a:solidFill>
                  <a:schemeClr val="bg1"/>
                </a:solidFill>
              </a:rPr>
              <a:t> of </a:t>
            </a:r>
            <a:r>
              <a:rPr lang="es-ES" sz="1100" dirty="0" err="1" smtClean="0">
                <a:solidFill>
                  <a:schemeClr val="bg1"/>
                </a:solidFill>
              </a:rPr>
              <a:t>muscle</a:t>
            </a:r>
            <a:endParaRPr lang="es-ES" sz="11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sz="1100" dirty="0" smtClean="0">
                <a:solidFill>
                  <a:schemeClr val="bg1"/>
                </a:solidFill>
              </a:rPr>
              <a:t>Etc…</a:t>
            </a:r>
            <a:endParaRPr lang="es-CO" sz="1100" dirty="0">
              <a:solidFill>
                <a:schemeClr val="bg1"/>
              </a:solidFill>
            </a:endParaRPr>
          </a:p>
        </p:txBody>
      </p:sp>
      <p:pic>
        <p:nvPicPr>
          <p:cNvPr id="41" name="Picture 18" descr="http://c.dryicons.com/images/icon_sets/coquette_part_5_icons_set/png/128x128/json_fi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18" y="5279169"/>
            <a:ext cx="468534" cy="46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6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29" grpId="0"/>
      <p:bldP spid="30" grpId="0" animBg="1"/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2ECC71"/>
      </a:accent2>
      <a:accent3>
        <a:srgbClr val="3498DB"/>
      </a:accent3>
      <a:accent4>
        <a:srgbClr val="9B59B6"/>
      </a:accent4>
      <a:accent5>
        <a:srgbClr val="F1C40F"/>
      </a:accent5>
      <a:accent6>
        <a:srgbClr val="E68822"/>
      </a:accent6>
      <a:hlink>
        <a:srgbClr val="0563C1"/>
      </a:hlink>
      <a:folHlink>
        <a:srgbClr val="954F72"/>
      </a:folHlink>
    </a:clrScheme>
    <a:fontScheme name="Custom 1">
      <a:majorFont>
        <a:latin typeface="Roboto Th"/>
        <a:ea typeface=""/>
        <a:cs typeface=""/>
      </a:majorFont>
      <a:minorFont>
        <a:latin typeface="Roboto T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Delapan PowerPoint Template" id="{93406F86-DDB5-4B59-9CB6-1FC062320F77}" vid="{3F8AFA9F-A8EB-4A71-813C-9952F3C66C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iDelapan PowerPoint Template</Template>
  <TotalTime>2008</TotalTime>
  <Words>283</Words>
  <Application>Microsoft Office PowerPoint</Application>
  <PresentationFormat>Personalizado</PresentationFormat>
  <Paragraphs>65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10" baseType="lpstr">
      <vt:lpstr>Arial</vt:lpstr>
      <vt:lpstr>Roboto Light</vt:lpstr>
      <vt:lpstr>Calibri</vt:lpstr>
      <vt:lpstr>Roboto Th</vt:lpstr>
      <vt:lpstr>Open Sans Light</vt:lpstr>
      <vt:lpstr>Roboto Thin</vt:lpstr>
      <vt:lpstr>Office Theme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Ortiz</dc:creator>
  <cp:lastModifiedBy>PABLO ORTIZ</cp:lastModifiedBy>
  <cp:revision>277</cp:revision>
  <dcterms:created xsi:type="dcterms:W3CDTF">2015-05-22T04:34:39Z</dcterms:created>
  <dcterms:modified xsi:type="dcterms:W3CDTF">2016-07-25T20:44:54Z</dcterms:modified>
</cp:coreProperties>
</file>